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90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8795F30-F33C-4E37-92A7-43C378CD7661}" type="datetimeFigureOut">
              <a:rPr lang="el-GR" smtClean="0"/>
              <a:pPr/>
              <a:t>24/4/2018</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FABA2D3-E659-416A-BE26-9793D4517132}" type="slidenum">
              <a:rPr lang="el-GR" smtClean="0"/>
              <a:pPr/>
              <a:t>‹#›</a:t>
            </a:fld>
            <a:endParaRPr lang="el-GR"/>
          </a:p>
        </p:txBody>
      </p:sp>
    </p:spTree>
    <p:extLst>
      <p:ext uri="{BB962C8B-B14F-4D97-AF65-F5344CB8AC3E}">
        <p14:creationId xmlns:p14="http://schemas.microsoft.com/office/powerpoint/2010/main" val="175900125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AFFB73-9834-48AB-80F0-B8EF7F334C2C}" type="datetimeFigureOut">
              <a:rPr lang="el-GR" smtClean="0"/>
              <a:pPr/>
              <a:t>24/4/2018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144FFF-C08A-49E6-A32D-5D0A6DC31A26}" type="slidenum">
              <a:rPr lang="el-GR" smtClean="0"/>
              <a:pPr/>
              <a:t>‹#›</a:t>
            </a:fld>
            <a:endParaRPr lang="el-GR"/>
          </a:p>
        </p:txBody>
      </p:sp>
    </p:spTree>
    <p:extLst>
      <p:ext uri="{BB962C8B-B14F-4D97-AF65-F5344CB8AC3E}">
        <p14:creationId xmlns:p14="http://schemas.microsoft.com/office/powerpoint/2010/main" val="18578152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23" name="22 - Ορθογώνιο"/>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23 - Ορθογώνιο"/>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24 - Ορθογώνιο"/>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25 - Ορθογώνιο"/>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 Ορθογώνιο"/>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29 - Στρογγυλεμένο ορθογώνιο"/>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30 - Στρογγυλεμένο ορθογώνιο"/>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 Ορθογώνιο"/>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 Ορθογώνιο"/>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 Ορθογώνιο"/>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 Ορθογώνιο"/>
          <p:cNvSpPr/>
          <p:nvPr/>
        </p:nvSpPr>
        <p:spPr>
          <a:xfrm>
            <a:off x="0" y="0"/>
            <a:ext cx="9144000" cy="2000264"/>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 Τίτλος"/>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l-GR" smtClean="0"/>
              <a:t>Kλικ για επεξεργασία του τίτλου</a:t>
            </a:r>
            <a:endParaRPr kumimoji="0" lang="en-US"/>
          </a:p>
        </p:txBody>
      </p:sp>
      <p:sp>
        <p:nvSpPr>
          <p:cNvPr id="9" name="8 - Υπότιτλος"/>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a:xfrm>
            <a:off x="6705600" y="4206240"/>
            <a:ext cx="960120" cy="457200"/>
          </a:xfrm>
        </p:spPr>
        <p:txBody>
          <a:bodyPr/>
          <a:lstStyle/>
          <a:p>
            <a:fld id="{DBFC2DC9-8E40-49D3-8F30-ECFA285ACEC2}" type="datetime1">
              <a:rPr lang="el-GR" smtClean="0"/>
              <a:t>24/4/2018</a:t>
            </a:fld>
            <a:endParaRPr lang="el-GR"/>
          </a:p>
        </p:txBody>
      </p:sp>
      <p:sp>
        <p:nvSpPr>
          <p:cNvPr id="17" name="16 - Θέση υποσέλιδου"/>
          <p:cNvSpPr>
            <a:spLocks noGrp="1"/>
          </p:cNvSpPr>
          <p:nvPr>
            <p:ph type="ftr" sz="quarter" idx="11"/>
          </p:nvPr>
        </p:nvSpPr>
        <p:spPr>
          <a:xfrm>
            <a:off x="5410200" y="4205288"/>
            <a:ext cx="1295400" cy="457200"/>
          </a:xfrm>
        </p:spPr>
        <p:txBody>
          <a:bodyPr/>
          <a:lstStyle/>
          <a:p>
            <a:r>
              <a:rPr lang="el-GR" smtClean="0"/>
              <a:t>«Η βαρύτητα»</a:t>
            </a:r>
            <a:endParaRPr lang="el-GR"/>
          </a:p>
        </p:txBody>
      </p:sp>
      <p:sp>
        <p:nvSpPr>
          <p:cNvPr id="29" name="28 - Θέση αριθμού διαφάνειας"/>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FB3A724C-4C98-46D8-B374-D7D3DBA1754B}" type="slidenum">
              <a:rPr lang="el-GR" smtClean="0"/>
              <a:pPr/>
              <a:t>‹#›</a:t>
            </a:fld>
            <a:endParaRPr lang="el-GR"/>
          </a:p>
        </p:txBody>
      </p:sp>
    </p:spTree>
  </p:cSld>
  <p:clrMapOvr>
    <a:masterClrMapping/>
  </p:clrMapOvr>
  <p:transition>
    <p:diamon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C1B6FA57-24B0-4D5B-B059-4AB6B4D4A0E9}"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FB3A724C-4C98-46D8-B374-D7D3DBA1754B}" type="slidenum">
              <a:rPr lang="el-GR" smtClean="0"/>
              <a:pPr/>
              <a:t>‹#›</a:t>
            </a:fld>
            <a:endParaRPr lang="el-GR"/>
          </a:p>
        </p:txBody>
      </p:sp>
    </p:spTree>
  </p:cSld>
  <p:clrMapOvr>
    <a:masterClrMapping/>
  </p:clrMapOvr>
  <p:transition>
    <p:diamon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781800" y="1143000"/>
            <a:ext cx="1905000" cy="5486400"/>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1143000"/>
            <a:ext cx="6248400" cy="5486400"/>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A94F0CBA-CC64-4A34-A612-CE74D8CD4AA8}"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FB3A724C-4C98-46D8-B374-D7D3DBA1754B}" type="slidenum">
              <a:rPr lang="el-GR" smtClean="0"/>
              <a:pPr/>
              <a:t>‹#›</a:t>
            </a:fld>
            <a:endParaRPr lang="el-GR"/>
          </a:p>
        </p:txBody>
      </p:sp>
    </p:spTree>
  </p:cSld>
  <p:clrMapOvr>
    <a:masterClrMapping/>
  </p:clrMapOvr>
  <p:transition>
    <p:diamon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FDA7F9AE-3798-4829-86E9-74ADD04287F0}"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FB3A724C-4C98-46D8-B374-D7D3DBA1754B}" type="slidenum">
              <a:rPr lang="el-GR" smtClean="0"/>
              <a:pPr/>
              <a:t>‹#›</a:t>
            </a:fld>
            <a:endParaRPr lang="el-GR"/>
          </a:p>
        </p:txBody>
      </p:sp>
    </p:spTree>
  </p:cSld>
  <p:clrMapOvr>
    <a:masterClrMapping/>
  </p:clrMapOvr>
  <p:transition>
    <p:diamon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930248EA-7EAE-4F3C-AA0F-4421CED2DE53}"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FB3A724C-4C98-46D8-B374-D7D3DBA1754B}" type="slidenum">
              <a:rPr lang="el-GR" smtClean="0"/>
              <a:pPr/>
              <a:t>‹#›</a:t>
            </a:fld>
            <a:endParaRPr lang="el-GR"/>
          </a:p>
        </p:txBody>
      </p:sp>
    </p:spTree>
  </p:cSld>
  <p:clrMapOvr>
    <a:masterClrMapping/>
  </p:clrMapOvr>
  <p:transition>
    <p:diamon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0B8D09EC-C3D9-4C31-BC25-F78A2D34DC81}"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FB3A724C-4C98-46D8-B374-D7D3DBA1754B}" type="slidenum">
              <a:rPr lang="el-GR" smtClean="0"/>
              <a:pPr/>
              <a:t>‹#›</a:t>
            </a:fld>
            <a:endParaRPr lang="el-GR"/>
          </a:p>
        </p:txBody>
      </p:sp>
    </p:spTree>
  </p:cSld>
  <p:clrMapOvr>
    <a:masterClrMapping/>
  </p:clrMapOvr>
  <p:transition>
    <p:diamon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381000" y="1143000"/>
            <a:ext cx="8382000" cy="1069848"/>
          </a:xfrm>
        </p:spPr>
        <p:txBody>
          <a:bodyPr anchor="ctr"/>
          <a:lstStyle>
            <a:lvl1pPr>
              <a:defRPr sz="4000" b="0" i="0" cap="none" baseline="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6" name="25 - Θέση ημερομηνίας"/>
          <p:cNvSpPr>
            <a:spLocks noGrp="1"/>
          </p:cNvSpPr>
          <p:nvPr>
            <p:ph type="dt" sz="half" idx="10"/>
          </p:nvPr>
        </p:nvSpPr>
        <p:spPr/>
        <p:txBody>
          <a:bodyPr rtlCol="0"/>
          <a:lstStyle/>
          <a:p>
            <a:fld id="{32C3E955-6F82-4FE5-BB93-8B5B0C561A6C}" type="datetime1">
              <a:rPr lang="el-GR" smtClean="0"/>
              <a:t>24/4/2018</a:t>
            </a:fld>
            <a:endParaRPr lang="el-GR"/>
          </a:p>
        </p:txBody>
      </p:sp>
      <p:sp>
        <p:nvSpPr>
          <p:cNvPr id="27" name="26 - Θέση αριθμού διαφάνειας"/>
          <p:cNvSpPr>
            <a:spLocks noGrp="1"/>
          </p:cNvSpPr>
          <p:nvPr>
            <p:ph type="sldNum" sz="quarter" idx="11"/>
          </p:nvPr>
        </p:nvSpPr>
        <p:spPr/>
        <p:txBody>
          <a:bodyPr rtlCol="0"/>
          <a:lstStyle/>
          <a:p>
            <a:fld id="{FB3A724C-4C98-46D8-B374-D7D3DBA1754B}" type="slidenum">
              <a:rPr lang="el-GR" smtClean="0"/>
              <a:pPr/>
              <a:t>‹#›</a:t>
            </a:fld>
            <a:endParaRPr lang="el-GR"/>
          </a:p>
        </p:txBody>
      </p:sp>
      <p:sp>
        <p:nvSpPr>
          <p:cNvPr id="28" name="27 - Θέση υποσέλιδου"/>
          <p:cNvSpPr>
            <a:spLocks noGrp="1"/>
          </p:cNvSpPr>
          <p:nvPr>
            <p:ph type="ftr" sz="quarter" idx="12"/>
          </p:nvPr>
        </p:nvSpPr>
        <p:spPr/>
        <p:txBody>
          <a:bodyPr rtlCol="0"/>
          <a:lstStyle/>
          <a:p>
            <a:r>
              <a:rPr lang="el-GR" smtClean="0"/>
              <a:t>«Η βαρύτητα»</a:t>
            </a:r>
            <a:endParaRPr lang="el-GR"/>
          </a:p>
        </p:txBody>
      </p:sp>
    </p:spTree>
  </p:cSld>
  <p:clrMapOvr>
    <a:masterClrMapping/>
  </p:clrMapOvr>
  <p:transition>
    <p:diamon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a:xfrm>
            <a:off x="6583680" y="612648"/>
            <a:ext cx="957264" cy="457200"/>
          </a:xfrm>
        </p:spPr>
        <p:txBody>
          <a:bodyPr/>
          <a:lstStyle/>
          <a:p>
            <a:fld id="{FD3217F9-D9A2-451A-B138-E5920B2F533C}" type="datetime1">
              <a:rPr lang="el-GR" smtClean="0"/>
              <a:t>24/4/2018</a:t>
            </a:fld>
            <a:endParaRPr lang="el-GR"/>
          </a:p>
        </p:txBody>
      </p:sp>
      <p:sp>
        <p:nvSpPr>
          <p:cNvPr id="4" name="3 - Θέση υποσέλιδου"/>
          <p:cNvSpPr>
            <a:spLocks noGrp="1"/>
          </p:cNvSpPr>
          <p:nvPr>
            <p:ph type="ftr" sz="quarter" idx="11"/>
          </p:nvPr>
        </p:nvSpPr>
        <p:spPr>
          <a:xfrm>
            <a:off x="5257800" y="612648"/>
            <a:ext cx="1325880" cy="457200"/>
          </a:xfrm>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a:xfrm>
            <a:off x="8174736" y="2272"/>
            <a:ext cx="762000" cy="365760"/>
          </a:xfrm>
        </p:spPr>
        <p:txBody>
          <a:bodyPr/>
          <a:lstStyle/>
          <a:p>
            <a:fld id="{FB3A724C-4C98-46D8-B374-D7D3DBA1754B}" type="slidenum">
              <a:rPr lang="el-GR" smtClean="0"/>
              <a:pPr/>
              <a:t>‹#›</a:t>
            </a:fld>
            <a:endParaRPr lang="el-GR"/>
          </a:p>
        </p:txBody>
      </p:sp>
    </p:spTree>
  </p:cSld>
  <p:clrMapOvr>
    <a:masterClrMapping/>
  </p:clrMapOvr>
  <p:transition>
    <p:diamon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AA923E1F-9851-4DF6-AD97-D2DC6E158B30}"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FB3A724C-4C98-46D8-B374-D7D3DBA1754B}" type="slidenum">
              <a:rPr lang="el-GR" smtClean="0"/>
              <a:pPr/>
              <a:t>‹#›</a:t>
            </a:fld>
            <a:endParaRPr lang="el-GR"/>
          </a:p>
        </p:txBody>
      </p:sp>
    </p:spTree>
  </p:cSld>
  <p:clrMapOvr>
    <a:masterClrMapping/>
  </p:clrMapOvr>
  <p:transition>
    <p:diamon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5353496" y="1101970"/>
            <a:ext cx="3383280" cy="877824"/>
          </a:xfrm>
        </p:spPr>
        <p:txBody>
          <a:bodyPr anchor="b"/>
          <a:lstStyle>
            <a:lvl1pPr algn="l">
              <a:buNone/>
              <a:defRPr sz="1800" b="1"/>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7FDB4477-B4C8-4288-B004-8E8991DDCB08}"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FB3A724C-4C98-46D8-B374-D7D3DBA1754B}" type="slidenum">
              <a:rPr lang="el-GR" smtClean="0"/>
              <a:pPr/>
              <a:t>‹#›</a:t>
            </a:fld>
            <a:endParaRPr lang="el-GR"/>
          </a:p>
        </p:txBody>
      </p:sp>
    </p:spTree>
  </p:cSld>
  <p:clrMapOvr>
    <a:masterClrMapping/>
  </p:clrMapOvr>
  <p:transition>
    <p:diamon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483AB96-6667-4FB6-9510-65F162DD6E00}"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FB3A724C-4C98-46D8-B374-D7D3DBA1754B}" type="slidenum">
              <a:rPr lang="el-GR" smtClean="0"/>
              <a:pPr/>
              <a:t>‹#›</a:t>
            </a:fld>
            <a:endParaRPr lang="el-GR"/>
          </a:p>
        </p:txBody>
      </p:sp>
    </p:spTree>
  </p:cSld>
  <p:clrMapOvr>
    <a:masterClrMapping/>
  </p:clrMapOvr>
  <p:transition>
    <p:diamon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 Ορθογώνιο"/>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 Ορθογώνιο"/>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29 - Ορθογώνιο"/>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30 - Ορθογώνιο"/>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 Ορθογώνιο"/>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32 - Στρογγυλεμένο ορθογώνιο"/>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33 - Στρογγυλεμένο ορθογώνιο"/>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34 - Ορθογώνιο"/>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35 - Ορθογώνιο"/>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36 - Ορθογώνιο"/>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37 - Ορθογώνιο"/>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38 - Ορθογώνιο"/>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39 - Ορθογώνιο"/>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 Θέση τίτλου"/>
          <p:cNvSpPr>
            <a:spLocks noGrp="1"/>
          </p:cNvSpPr>
          <p:nvPr>
            <p:ph type="title"/>
          </p:nvPr>
        </p:nvSpPr>
        <p:spPr>
          <a:xfrm>
            <a:off x="457200" y="1143000"/>
            <a:ext cx="8229600" cy="1066800"/>
          </a:xfrm>
          <a:prstGeom prst="rect">
            <a:avLst/>
          </a:prstGeom>
        </p:spPr>
        <p:txBody>
          <a:bodyPr vert="horz" anchor="ctr">
            <a:normAutofit/>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D8776F08-49E4-4640-8331-A1D8CB805B73}" type="datetime1">
              <a:rPr lang="el-GR" smtClean="0"/>
              <a:t>24/4/2018</a:t>
            </a:fld>
            <a:endParaRPr lang="el-GR"/>
          </a:p>
        </p:txBody>
      </p:sp>
      <p:sp>
        <p:nvSpPr>
          <p:cNvPr id="3" name="2 - Θέση υποσέλιδου"/>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r>
              <a:rPr lang="el-GR" smtClean="0"/>
              <a:t>«Η βαρύτητα»</a:t>
            </a:r>
            <a:endParaRPr lang="el-GR"/>
          </a:p>
        </p:txBody>
      </p:sp>
      <p:sp>
        <p:nvSpPr>
          <p:cNvPr id="23" name="22 - Θέση αριθμού διαφάνειας"/>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FB3A724C-4C98-46D8-B374-D7D3DBA1754B}"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diamond/>
  </p:transition>
  <p:timing>
    <p:tnLst>
      <p:par>
        <p:cTn id="1" dur="indefinite" restart="never" nodeType="tmRoot"/>
      </p:par>
    </p:tnLst>
  </p:timing>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https://el.wikipedia.org/wiki/%CE%93%CE%B7" TargetMode="External"/><Relationship Id="rId4" Type="http://schemas.openxmlformats.org/officeDocument/2006/relationships/hyperlink" Target="https://el.wikipedia.org/wiki/%CE%A6%CF%85%CF%83%CE%B9%CE%BA%CE%A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85786" y="-1357346"/>
            <a:ext cx="7772400" cy="3314722"/>
          </a:xfrm>
        </p:spPr>
        <p:txBody>
          <a:bodyPr/>
          <a:lstStyle/>
          <a:p>
            <a:r>
              <a:rPr lang="el-GR" sz="2000" i="1" dirty="0" smtClean="0"/>
              <a:t>Παιδαγωγικό τμήμα δημοτικής εκπαίδευσης</a:t>
            </a:r>
            <a:r>
              <a:rPr lang="en-US" dirty="0" smtClean="0"/>
              <a:t/>
            </a:r>
            <a:br>
              <a:rPr lang="en-US" dirty="0" smtClean="0"/>
            </a:br>
            <a:r>
              <a:rPr lang="en-US" dirty="0" smtClean="0"/>
              <a:t/>
            </a:r>
            <a:br>
              <a:rPr lang="en-US" dirty="0" smtClean="0"/>
            </a:br>
            <a:r>
              <a:rPr lang="el-GR" dirty="0" smtClean="0"/>
              <a:t>Εργασία στην πληροφορική </a:t>
            </a:r>
            <a:endParaRPr lang="el-GR" dirty="0"/>
          </a:p>
        </p:txBody>
      </p:sp>
      <p:sp>
        <p:nvSpPr>
          <p:cNvPr id="3" name="2 - Υπότιτλος"/>
          <p:cNvSpPr>
            <a:spLocks noGrp="1"/>
          </p:cNvSpPr>
          <p:nvPr>
            <p:ph type="subTitle" idx="1"/>
          </p:nvPr>
        </p:nvSpPr>
        <p:spPr>
          <a:xfrm>
            <a:off x="2699792" y="4005064"/>
            <a:ext cx="4953000" cy="1752600"/>
          </a:xfrm>
        </p:spPr>
        <p:txBody>
          <a:bodyPr/>
          <a:lstStyle/>
          <a:p>
            <a:r>
              <a:rPr lang="el-GR" b="1" dirty="0" err="1" smtClean="0">
                <a:solidFill>
                  <a:schemeClr val="tx1"/>
                </a:solidFill>
              </a:rPr>
              <a:t>Καζάκη</a:t>
            </a:r>
            <a:r>
              <a:rPr lang="el-GR" b="1" dirty="0" smtClean="0">
                <a:solidFill>
                  <a:schemeClr val="tx1"/>
                </a:solidFill>
              </a:rPr>
              <a:t> Στυλιανή</a:t>
            </a:r>
            <a:endParaRPr lang="el-GR" b="1" dirty="0">
              <a:solidFill>
                <a:schemeClr val="tx1"/>
              </a:solidFill>
            </a:endParaRPr>
          </a:p>
        </p:txBody>
      </p:sp>
      <p:sp>
        <p:nvSpPr>
          <p:cNvPr id="5" name="4 - Θέση υποσέλιδου"/>
          <p:cNvSpPr>
            <a:spLocks noGrp="1"/>
          </p:cNvSpPr>
          <p:nvPr>
            <p:ph type="ftr" sz="quarter" idx="11"/>
          </p:nvPr>
        </p:nvSpPr>
        <p:spPr>
          <a:xfrm>
            <a:off x="1403648" y="6431340"/>
            <a:ext cx="1295400" cy="457200"/>
          </a:xfrm>
        </p:spPr>
        <p:txBody>
          <a:bodyPr/>
          <a:lstStyle/>
          <a:p>
            <a:r>
              <a:rPr lang="el-GR" sz="1000" dirty="0" smtClean="0"/>
              <a:t>«Η βαρύτητα»</a:t>
            </a:r>
            <a:endParaRPr lang="el-GR" sz="1000" dirty="0"/>
          </a:p>
        </p:txBody>
      </p:sp>
      <p:sp>
        <p:nvSpPr>
          <p:cNvPr id="4" name="3 - Θέση αριθμού διαφάνειας"/>
          <p:cNvSpPr>
            <a:spLocks noGrp="1"/>
          </p:cNvSpPr>
          <p:nvPr>
            <p:ph type="sldNum" sz="quarter" idx="12"/>
          </p:nvPr>
        </p:nvSpPr>
        <p:spPr>
          <a:xfrm>
            <a:off x="8396288" y="6492240"/>
            <a:ext cx="747712" cy="365760"/>
          </a:xfrm>
        </p:spPr>
        <p:txBody>
          <a:bodyPr/>
          <a:lstStyle/>
          <a:p>
            <a:fld id="{FB3A724C-4C98-46D8-B374-D7D3DBA1754B}" type="slidenum">
              <a:rPr lang="el-GR" smtClean="0">
                <a:solidFill>
                  <a:schemeClr val="tx1"/>
                </a:solidFill>
              </a:rPr>
              <a:pPr/>
              <a:t>1</a:t>
            </a:fld>
            <a:endParaRPr lang="el-GR" dirty="0">
              <a:solidFill>
                <a:schemeClr val="tx1"/>
              </a:solidFill>
            </a:endParaRPr>
          </a:p>
        </p:txBody>
      </p:sp>
      <p:pic>
        <p:nvPicPr>
          <p:cNvPr id="6" name="5 - Εικόνα" descr="uowm_400x400.png"/>
          <p:cNvPicPr>
            <a:picLocks noChangeAspect="1"/>
          </p:cNvPicPr>
          <p:nvPr/>
        </p:nvPicPr>
        <p:blipFill>
          <a:blip r:embed="rId3" cstate="print"/>
          <a:stretch>
            <a:fillRect/>
          </a:stretch>
        </p:blipFill>
        <p:spPr>
          <a:xfrm>
            <a:off x="0" y="0"/>
            <a:ext cx="837690" cy="837690"/>
          </a:xfrm>
          <a:prstGeom prst="rect">
            <a:avLst/>
          </a:prstGeom>
        </p:spPr>
      </p:pic>
      <p:pic>
        <p:nvPicPr>
          <p:cNvPr id="7" name="6 - Εικόνα" descr="Isaac-Newton.jpg"/>
          <p:cNvPicPr>
            <a:picLocks noChangeAspect="1"/>
          </p:cNvPicPr>
          <p:nvPr/>
        </p:nvPicPr>
        <p:blipFill>
          <a:blip r:embed="rId4"/>
          <a:stretch>
            <a:fillRect/>
          </a:stretch>
        </p:blipFill>
        <p:spPr>
          <a:xfrm>
            <a:off x="0" y="5495928"/>
            <a:ext cx="1584682" cy="1362072"/>
          </a:xfrm>
          <a:prstGeom prst="rect">
            <a:avLst/>
          </a:prstGeom>
        </p:spPr>
      </p:pic>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a:t>
            </a:r>
            <a:endParaRPr lang="el-GR" dirty="0"/>
          </a:p>
        </p:txBody>
      </p:sp>
      <p:sp>
        <p:nvSpPr>
          <p:cNvPr id="5" name="4 - Θέση υποσέλιδου"/>
          <p:cNvSpPr>
            <a:spLocks noGrp="1"/>
          </p:cNvSpPr>
          <p:nvPr>
            <p:ph type="ftr" sz="quarter" idx="11"/>
          </p:nvPr>
        </p:nvSpPr>
        <p:spPr>
          <a:xfrm>
            <a:off x="1403648" y="6400800"/>
            <a:ext cx="1325880" cy="457200"/>
          </a:xfrm>
        </p:spPr>
        <p:txBody>
          <a:bodyPr/>
          <a:lstStyle/>
          <a:p>
            <a:r>
              <a:rPr lang="el-GR" sz="1000" dirty="0" smtClean="0"/>
              <a:t>«Η βαρύτητα»</a:t>
            </a:r>
            <a:endParaRPr lang="el-GR" sz="1000" dirty="0"/>
          </a:p>
        </p:txBody>
      </p:sp>
      <p:sp>
        <p:nvSpPr>
          <p:cNvPr id="4" name="3 - Θέση αριθμού διαφάνειας"/>
          <p:cNvSpPr>
            <a:spLocks noGrp="1"/>
          </p:cNvSpPr>
          <p:nvPr>
            <p:ph type="sldNum" sz="quarter" idx="12"/>
          </p:nvPr>
        </p:nvSpPr>
        <p:spPr>
          <a:xfrm>
            <a:off x="8382000" y="6492240"/>
            <a:ext cx="762000" cy="365760"/>
          </a:xfrm>
        </p:spPr>
        <p:txBody>
          <a:bodyPr/>
          <a:lstStyle/>
          <a:p>
            <a:fld id="{FB3A724C-4C98-46D8-B374-D7D3DBA1754B}" type="slidenum">
              <a:rPr lang="el-GR" smtClean="0">
                <a:solidFill>
                  <a:schemeClr val="tx1"/>
                </a:solidFill>
              </a:rPr>
              <a:pPr/>
              <a:t>2</a:t>
            </a:fld>
            <a:endParaRPr lang="el-GR" dirty="0">
              <a:solidFill>
                <a:schemeClr val="tx1"/>
              </a:solidFill>
            </a:endParaRPr>
          </a:p>
        </p:txBody>
      </p:sp>
      <p:pic>
        <p:nvPicPr>
          <p:cNvPr id="6" name="5 - Εικόνα" descr="uowm_400x400.png"/>
          <p:cNvPicPr>
            <a:picLocks noChangeAspect="1"/>
          </p:cNvPicPr>
          <p:nvPr/>
        </p:nvPicPr>
        <p:blipFill>
          <a:blip r:embed="rId2" cstate="print"/>
          <a:stretch>
            <a:fillRect/>
          </a:stretch>
        </p:blipFill>
        <p:spPr>
          <a:xfrm>
            <a:off x="0" y="0"/>
            <a:ext cx="837690" cy="837690"/>
          </a:xfrm>
          <a:prstGeom prst="rect">
            <a:avLst/>
          </a:prstGeom>
        </p:spPr>
      </p:pic>
      <p:sp>
        <p:nvSpPr>
          <p:cNvPr id="7" name="6 - Ορθογώνιο"/>
          <p:cNvSpPr/>
          <p:nvPr/>
        </p:nvSpPr>
        <p:spPr>
          <a:xfrm>
            <a:off x="857224" y="285728"/>
            <a:ext cx="4572000" cy="646331"/>
          </a:xfrm>
          <a:prstGeom prst="rect">
            <a:avLst/>
          </a:prstGeom>
        </p:spPr>
        <p:txBody>
          <a:bodyPr>
            <a:spAutoFit/>
          </a:bodyPr>
          <a:lstStyle/>
          <a:p>
            <a:r>
              <a:rPr lang="el-GR" i="1" dirty="0" smtClean="0"/>
              <a:t>Παιδαγωγικό τμήμα δημοτικής εκπαίδευσης</a:t>
            </a:r>
            <a:endParaRPr lang="el-GR" dirty="0"/>
          </a:p>
        </p:txBody>
      </p:sp>
      <p:pic>
        <p:nvPicPr>
          <p:cNvPr id="8" name="7 - Εικόνα" descr="Isaac-Newton.jpg"/>
          <p:cNvPicPr>
            <a:picLocks noChangeAspect="1"/>
          </p:cNvPicPr>
          <p:nvPr/>
        </p:nvPicPr>
        <p:blipFill>
          <a:blip r:embed="rId3"/>
          <a:stretch>
            <a:fillRect/>
          </a:stretch>
        </p:blipFill>
        <p:spPr>
          <a:xfrm>
            <a:off x="0" y="5495928"/>
            <a:ext cx="1584682" cy="1362072"/>
          </a:xfrm>
          <a:prstGeom prst="rect">
            <a:avLst/>
          </a:prstGeom>
        </p:spPr>
      </p:pic>
      <p:sp>
        <p:nvSpPr>
          <p:cNvPr id="3" name="2 - Θέση περιεχομένου"/>
          <p:cNvSpPr>
            <a:spLocks noGrp="1"/>
          </p:cNvSpPr>
          <p:nvPr>
            <p:ph idx="1"/>
          </p:nvPr>
        </p:nvSpPr>
        <p:spPr/>
        <p:txBody>
          <a:bodyPr>
            <a:normAutofit fontScale="77500" lnSpcReduction="20000"/>
          </a:bodyPr>
          <a:lstStyle/>
          <a:p>
            <a:r>
              <a:rPr lang="el-GR" dirty="0" smtClean="0"/>
              <a:t>Στη </a:t>
            </a:r>
            <a:r>
              <a:rPr lang="el-GR" dirty="0" smtClean="0">
                <a:hlinkClick r:id="rId4" tooltip="Φυσική"/>
              </a:rPr>
              <a:t>φυσική</a:t>
            </a:r>
            <a:r>
              <a:rPr lang="el-GR" dirty="0" smtClean="0"/>
              <a:t>, </a:t>
            </a:r>
            <a:r>
              <a:rPr lang="el-GR" b="1" dirty="0" smtClean="0"/>
              <a:t>βαρύτητα</a:t>
            </a:r>
            <a:r>
              <a:rPr lang="el-GR" dirty="0" smtClean="0"/>
              <a:t> ονομάζεται η ιδιότητα των υλικών σωμάτων να έλκουν και να έλκονται αμοιβαία με άλλα υλικά σώματα. </a:t>
            </a:r>
          </a:p>
          <a:p>
            <a:r>
              <a:rPr lang="el-GR" dirty="0" smtClean="0"/>
              <a:t>Η βαρύτητα στη </a:t>
            </a:r>
            <a:r>
              <a:rPr lang="el-GR" dirty="0" smtClean="0">
                <a:hlinkClick r:id="rId5" tooltip="Γη"/>
              </a:rPr>
              <a:t>γη</a:t>
            </a:r>
            <a:r>
              <a:rPr lang="el-GR" dirty="0" smtClean="0"/>
              <a:t> έλκει τα υλικά σώματα και προκαλεί την πτώση τους στην επιφάνειά της όταν αφεθούν ελεύθερα. Η βαρύτητα είναι μία από τις θεμελιώδεις δυνάμεις της φύσης, μία αόρατη έλξη που κυβερνά τον πλανήτη, από το εσωτερικό της θάλασσας έως και την επιφάνεια της γης. Κι αυτό την κάνει σημείο ζωτικής σημασίας.</a:t>
            </a:r>
          </a:p>
          <a:p>
            <a:r>
              <a:rPr lang="el-GR" dirty="0" smtClean="0"/>
              <a:t>Η βαρύτητα σου δίνει την αίσθηση ότι πέφτεις. Οτιδήποτε σε σπρώχνει προς τα κάτω, είναι σίγουρα η κατεύθυνση της βαρύτητας</a:t>
            </a:r>
          </a:p>
          <a:p>
            <a:r>
              <a:rPr lang="el-GR" dirty="0" smtClean="0"/>
              <a:t>Η βαρύτητα διαφοροποιείται συχνά. Μπορεί να μεταβάλλεται στο χρόνο λόγω της κίνησης της μάζας αλλά και να διαφοροποιείται από τόπο σε τόπο.</a:t>
            </a:r>
          </a:p>
          <a:p>
            <a:endParaRPr lang="el-GR" dirty="0"/>
          </a:p>
        </p:txBody>
      </p:sp>
    </p:spTree>
  </p:cSld>
  <p:clrMapOvr>
    <a:masterClrMapping/>
  </p:clrMapOvr>
  <p:transition>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Ποιος ανακάλυψε τη βαρύτητα </a:t>
            </a:r>
            <a:endParaRPr lang="el-GR" dirty="0"/>
          </a:p>
        </p:txBody>
      </p:sp>
      <p:sp>
        <p:nvSpPr>
          <p:cNvPr id="5" name="4 - Θέση υποσέλιδου"/>
          <p:cNvSpPr>
            <a:spLocks noGrp="1"/>
          </p:cNvSpPr>
          <p:nvPr>
            <p:ph type="ftr" sz="quarter" idx="11"/>
          </p:nvPr>
        </p:nvSpPr>
        <p:spPr>
          <a:xfrm>
            <a:off x="1187624" y="6415511"/>
            <a:ext cx="1325880" cy="457200"/>
          </a:xfrm>
        </p:spPr>
        <p:txBody>
          <a:bodyPr/>
          <a:lstStyle/>
          <a:p>
            <a:r>
              <a:rPr lang="el-GR" sz="1000" dirty="0" smtClean="0"/>
              <a:t>«Η βαρύτητα»</a:t>
            </a:r>
            <a:endParaRPr lang="el-GR" sz="1000" dirty="0"/>
          </a:p>
        </p:txBody>
      </p:sp>
      <p:sp>
        <p:nvSpPr>
          <p:cNvPr id="4" name="3 - Θέση αριθμού διαφάνειας"/>
          <p:cNvSpPr>
            <a:spLocks noGrp="1"/>
          </p:cNvSpPr>
          <p:nvPr>
            <p:ph type="sldNum" sz="quarter" idx="12"/>
          </p:nvPr>
        </p:nvSpPr>
        <p:spPr>
          <a:xfrm>
            <a:off x="8382000" y="6492240"/>
            <a:ext cx="762000" cy="365760"/>
          </a:xfrm>
        </p:spPr>
        <p:txBody>
          <a:bodyPr/>
          <a:lstStyle/>
          <a:p>
            <a:fld id="{FB3A724C-4C98-46D8-B374-D7D3DBA1754B}" type="slidenum">
              <a:rPr lang="el-GR" smtClean="0">
                <a:solidFill>
                  <a:schemeClr val="tx1"/>
                </a:solidFill>
              </a:rPr>
              <a:pPr/>
              <a:t>3</a:t>
            </a:fld>
            <a:endParaRPr lang="el-GR">
              <a:solidFill>
                <a:schemeClr val="tx1"/>
              </a:solidFill>
            </a:endParaRPr>
          </a:p>
        </p:txBody>
      </p:sp>
      <p:pic>
        <p:nvPicPr>
          <p:cNvPr id="6" name="5 - Εικόνα" descr="uowm_400x400.png"/>
          <p:cNvPicPr>
            <a:picLocks noChangeAspect="1"/>
          </p:cNvPicPr>
          <p:nvPr/>
        </p:nvPicPr>
        <p:blipFill>
          <a:blip r:embed="rId2" cstate="print"/>
          <a:stretch>
            <a:fillRect/>
          </a:stretch>
        </p:blipFill>
        <p:spPr>
          <a:xfrm>
            <a:off x="0" y="0"/>
            <a:ext cx="837690" cy="837690"/>
          </a:xfrm>
          <a:prstGeom prst="rect">
            <a:avLst/>
          </a:prstGeom>
        </p:spPr>
      </p:pic>
      <p:pic>
        <p:nvPicPr>
          <p:cNvPr id="8" name="7 - Εικόνα" descr="Isaac-Newton.jpg"/>
          <p:cNvPicPr>
            <a:picLocks noChangeAspect="1"/>
          </p:cNvPicPr>
          <p:nvPr/>
        </p:nvPicPr>
        <p:blipFill>
          <a:blip r:embed="rId3"/>
          <a:stretch>
            <a:fillRect/>
          </a:stretch>
        </p:blipFill>
        <p:spPr>
          <a:xfrm>
            <a:off x="0" y="5495928"/>
            <a:ext cx="1584682" cy="1362072"/>
          </a:xfrm>
          <a:prstGeom prst="rect">
            <a:avLst/>
          </a:prstGeom>
        </p:spPr>
      </p:pic>
      <p:sp>
        <p:nvSpPr>
          <p:cNvPr id="7" name="6 - Ορθογώνιο"/>
          <p:cNvSpPr/>
          <p:nvPr/>
        </p:nvSpPr>
        <p:spPr>
          <a:xfrm>
            <a:off x="857224" y="285728"/>
            <a:ext cx="4572000" cy="646331"/>
          </a:xfrm>
          <a:prstGeom prst="rect">
            <a:avLst/>
          </a:prstGeom>
        </p:spPr>
        <p:txBody>
          <a:bodyPr>
            <a:spAutoFit/>
          </a:bodyPr>
          <a:lstStyle/>
          <a:p>
            <a:r>
              <a:rPr lang="el-GR" i="1" dirty="0" smtClean="0"/>
              <a:t>Παιδαγωγικό τμήμα δημοτικής εκπαίδευσης</a:t>
            </a:r>
            <a:endParaRPr lang="el-GR" dirty="0"/>
          </a:p>
        </p:txBody>
      </p:sp>
      <p:sp>
        <p:nvSpPr>
          <p:cNvPr id="3" name="2 - Θέση περιεχομένου"/>
          <p:cNvSpPr>
            <a:spLocks noGrp="1"/>
          </p:cNvSpPr>
          <p:nvPr>
            <p:ph idx="1"/>
          </p:nvPr>
        </p:nvSpPr>
        <p:spPr/>
        <p:txBody>
          <a:bodyPr>
            <a:normAutofit fontScale="92500"/>
          </a:bodyPr>
          <a:lstStyle/>
          <a:p>
            <a:r>
              <a:rPr lang="el-GR" dirty="0" smtClean="0"/>
              <a:t>Θα μπορούσε η πτώση ενός «γέρικου», σαπισμένου μήλου από το κλαδί ενός δέντρου να οδηγήσει σε μία επιστημονική... έκρηξη; Φυσικά, αρκεί να πέσει στο κεφάλι του σωστού ατόμου, τη σωστή στιγμή.</a:t>
            </a:r>
          </a:p>
          <a:p>
            <a:r>
              <a:rPr lang="el-GR" dirty="0" smtClean="0"/>
              <a:t>Η ανακάλυψη του νόμου της βαρύτητας από τον Ισαάκ Νεύτωνα ακούγεται σαν ένα πραγματικό παραμύθι. Μια ιστορία αποτελούμενη από μια σειρά τυχαίων γεγονότων που πλαισιώνονται από την μοναδική ευφυΐα ενός σπουδαίου επιστήμονα.</a:t>
            </a:r>
          </a:p>
          <a:p>
            <a:endParaRPr lang="el-GR" dirty="0"/>
          </a:p>
        </p:txBody>
      </p:sp>
    </p:spTree>
  </p:cSld>
  <p:clrMapOvr>
    <a:masterClrMapping/>
  </p:clrMapOvr>
  <p:transition>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Πώς μας επηρεάζει η βαρύτητα</a:t>
            </a:r>
            <a:r>
              <a:rPr lang="en-US" dirty="0"/>
              <a:t>;</a:t>
            </a:r>
            <a:endParaRPr lang="el-GR" dirty="0"/>
          </a:p>
        </p:txBody>
      </p:sp>
      <p:sp>
        <p:nvSpPr>
          <p:cNvPr id="5" name="4 - Θέση υποσέλιδου"/>
          <p:cNvSpPr>
            <a:spLocks noGrp="1"/>
          </p:cNvSpPr>
          <p:nvPr>
            <p:ph type="ftr" sz="quarter" idx="11"/>
          </p:nvPr>
        </p:nvSpPr>
        <p:spPr>
          <a:xfrm>
            <a:off x="1187624" y="6405703"/>
            <a:ext cx="1325880" cy="457200"/>
          </a:xfrm>
        </p:spPr>
        <p:txBody>
          <a:bodyPr/>
          <a:lstStyle/>
          <a:p>
            <a:r>
              <a:rPr lang="el-GR" sz="1000" dirty="0" smtClean="0"/>
              <a:t>«Η βαρύτητα»</a:t>
            </a:r>
            <a:endParaRPr lang="el-GR" sz="1000" dirty="0"/>
          </a:p>
        </p:txBody>
      </p:sp>
      <p:sp>
        <p:nvSpPr>
          <p:cNvPr id="4" name="3 - Θέση αριθμού διαφάνειας"/>
          <p:cNvSpPr>
            <a:spLocks noGrp="1"/>
          </p:cNvSpPr>
          <p:nvPr>
            <p:ph type="sldNum" sz="quarter" idx="12"/>
          </p:nvPr>
        </p:nvSpPr>
        <p:spPr>
          <a:xfrm>
            <a:off x="8382000" y="6492240"/>
            <a:ext cx="762000" cy="365760"/>
          </a:xfrm>
        </p:spPr>
        <p:txBody>
          <a:bodyPr/>
          <a:lstStyle/>
          <a:p>
            <a:fld id="{FB3A724C-4C98-46D8-B374-D7D3DBA1754B}" type="slidenum">
              <a:rPr lang="el-GR" smtClean="0">
                <a:solidFill>
                  <a:schemeClr val="tx1"/>
                </a:solidFill>
              </a:rPr>
              <a:pPr/>
              <a:t>4</a:t>
            </a:fld>
            <a:endParaRPr lang="el-GR">
              <a:solidFill>
                <a:schemeClr val="tx1"/>
              </a:solidFill>
            </a:endParaRPr>
          </a:p>
        </p:txBody>
      </p:sp>
      <p:pic>
        <p:nvPicPr>
          <p:cNvPr id="6" name="5 - Εικόνα" descr="uowm_400x400.png"/>
          <p:cNvPicPr>
            <a:picLocks noChangeAspect="1"/>
          </p:cNvPicPr>
          <p:nvPr/>
        </p:nvPicPr>
        <p:blipFill>
          <a:blip r:embed="rId2" cstate="print"/>
          <a:stretch>
            <a:fillRect/>
          </a:stretch>
        </p:blipFill>
        <p:spPr>
          <a:xfrm>
            <a:off x="0" y="0"/>
            <a:ext cx="837690" cy="837690"/>
          </a:xfrm>
          <a:prstGeom prst="rect">
            <a:avLst/>
          </a:prstGeom>
        </p:spPr>
      </p:pic>
      <p:sp>
        <p:nvSpPr>
          <p:cNvPr id="7" name="6 - Ορθογώνιο"/>
          <p:cNvSpPr/>
          <p:nvPr/>
        </p:nvSpPr>
        <p:spPr>
          <a:xfrm>
            <a:off x="857224" y="357166"/>
            <a:ext cx="4572000" cy="646331"/>
          </a:xfrm>
          <a:prstGeom prst="rect">
            <a:avLst/>
          </a:prstGeom>
        </p:spPr>
        <p:txBody>
          <a:bodyPr>
            <a:spAutoFit/>
          </a:bodyPr>
          <a:lstStyle/>
          <a:p>
            <a:r>
              <a:rPr lang="el-GR" i="1" dirty="0" smtClean="0"/>
              <a:t>Παιδαγωγικό τμήμα δημοτικής εκπαίδευσης</a:t>
            </a:r>
            <a:endParaRPr lang="el-GR" dirty="0"/>
          </a:p>
        </p:txBody>
      </p:sp>
      <p:pic>
        <p:nvPicPr>
          <p:cNvPr id="8" name="7 - Εικόνα" descr="Isaac-Newton.jpg"/>
          <p:cNvPicPr>
            <a:picLocks noChangeAspect="1"/>
          </p:cNvPicPr>
          <p:nvPr/>
        </p:nvPicPr>
        <p:blipFill>
          <a:blip r:embed="rId3"/>
          <a:stretch>
            <a:fillRect/>
          </a:stretch>
        </p:blipFill>
        <p:spPr>
          <a:xfrm>
            <a:off x="0" y="5495928"/>
            <a:ext cx="1584682" cy="1362072"/>
          </a:xfrm>
          <a:prstGeom prst="rect">
            <a:avLst/>
          </a:prstGeom>
        </p:spPr>
      </p:pic>
      <p:sp>
        <p:nvSpPr>
          <p:cNvPr id="3" name="2 - Θέση περιεχομένου"/>
          <p:cNvSpPr>
            <a:spLocks noGrp="1"/>
          </p:cNvSpPr>
          <p:nvPr>
            <p:ph idx="1"/>
          </p:nvPr>
        </p:nvSpPr>
        <p:spPr/>
        <p:txBody>
          <a:bodyPr>
            <a:normAutofit/>
          </a:bodyPr>
          <a:lstStyle/>
          <a:p>
            <a:pPr marL="109728" indent="0">
              <a:buNone/>
            </a:pPr>
            <a:r>
              <a:rPr lang="en-US" dirty="0" smtClean="0"/>
              <a:t> </a:t>
            </a:r>
            <a:endParaRPr lang="el-GR"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2164038"/>
            <a:ext cx="6614630" cy="4012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 στη σελήνη</a:t>
            </a:r>
            <a:endParaRPr lang="el-GR" dirty="0"/>
          </a:p>
        </p:txBody>
      </p:sp>
      <p:sp>
        <p:nvSpPr>
          <p:cNvPr id="5" name="4 - Θέση υποσέλιδου"/>
          <p:cNvSpPr>
            <a:spLocks noGrp="1"/>
          </p:cNvSpPr>
          <p:nvPr>
            <p:ph type="ftr" sz="quarter" idx="11"/>
          </p:nvPr>
        </p:nvSpPr>
        <p:spPr>
          <a:xfrm>
            <a:off x="971600" y="6346193"/>
            <a:ext cx="1325880" cy="457200"/>
          </a:xfrm>
        </p:spPr>
        <p:txBody>
          <a:bodyPr/>
          <a:lstStyle/>
          <a:p>
            <a:r>
              <a:rPr lang="el-GR" sz="1000" dirty="0" smtClean="0"/>
              <a:t>«Η βαρύτητα»</a:t>
            </a:r>
            <a:endParaRPr lang="el-GR" sz="1000" dirty="0"/>
          </a:p>
        </p:txBody>
      </p:sp>
      <p:sp>
        <p:nvSpPr>
          <p:cNvPr id="4" name="3 - Θέση αριθμού διαφάνειας"/>
          <p:cNvSpPr>
            <a:spLocks noGrp="1"/>
          </p:cNvSpPr>
          <p:nvPr>
            <p:ph type="sldNum" sz="quarter" idx="12"/>
          </p:nvPr>
        </p:nvSpPr>
        <p:spPr>
          <a:xfrm>
            <a:off x="8386854" y="6492240"/>
            <a:ext cx="762000" cy="365760"/>
          </a:xfrm>
        </p:spPr>
        <p:txBody>
          <a:bodyPr/>
          <a:lstStyle/>
          <a:p>
            <a:fld id="{FB3A724C-4C98-46D8-B374-D7D3DBA1754B}" type="slidenum">
              <a:rPr lang="el-GR" smtClean="0">
                <a:solidFill>
                  <a:schemeClr val="tx1"/>
                </a:solidFill>
              </a:rPr>
              <a:pPr/>
              <a:t>5</a:t>
            </a:fld>
            <a:endParaRPr lang="el-GR">
              <a:solidFill>
                <a:schemeClr val="tx1"/>
              </a:solidFill>
            </a:endParaRPr>
          </a:p>
        </p:txBody>
      </p:sp>
      <p:pic>
        <p:nvPicPr>
          <p:cNvPr id="6" name="5 - Εικόνα" descr="uowm_400x400.png"/>
          <p:cNvPicPr>
            <a:picLocks noChangeAspect="1"/>
          </p:cNvPicPr>
          <p:nvPr/>
        </p:nvPicPr>
        <p:blipFill>
          <a:blip r:embed="rId2" cstate="print"/>
          <a:stretch>
            <a:fillRect/>
          </a:stretch>
        </p:blipFill>
        <p:spPr>
          <a:xfrm>
            <a:off x="0" y="0"/>
            <a:ext cx="837690" cy="837690"/>
          </a:xfrm>
          <a:prstGeom prst="rect">
            <a:avLst/>
          </a:prstGeom>
        </p:spPr>
      </p:pic>
      <p:sp>
        <p:nvSpPr>
          <p:cNvPr id="7" name="6 - Ορθογώνιο"/>
          <p:cNvSpPr/>
          <p:nvPr/>
        </p:nvSpPr>
        <p:spPr>
          <a:xfrm>
            <a:off x="857224" y="357166"/>
            <a:ext cx="4572000" cy="646331"/>
          </a:xfrm>
          <a:prstGeom prst="rect">
            <a:avLst/>
          </a:prstGeom>
        </p:spPr>
        <p:txBody>
          <a:bodyPr>
            <a:spAutoFit/>
          </a:bodyPr>
          <a:lstStyle/>
          <a:p>
            <a:r>
              <a:rPr lang="el-GR" i="1" dirty="0" smtClean="0"/>
              <a:t>Παιδαγωγικό τμήμα δημοτικής εκπαίδευσης</a:t>
            </a:r>
            <a:endParaRPr lang="el-GR"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12" y="5489946"/>
            <a:ext cx="1584325"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 Θέση περιεχομένου"/>
          <p:cNvSpPr>
            <a:spLocks noGrp="1"/>
          </p:cNvSpPr>
          <p:nvPr>
            <p:ph idx="1"/>
          </p:nvPr>
        </p:nvSpPr>
        <p:spPr/>
        <p:txBody>
          <a:bodyPr>
            <a:normAutofit/>
          </a:bodyPr>
          <a:lstStyle/>
          <a:p>
            <a:r>
              <a:rPr lang="el-GR" dirty="0"/>
              <a:t>Τ</a:t>
            </a:r>
            <a:r>
              <a:rPr lang="el-GR" dirty="0" smtClean="0"/>
              <a:t>ο βάρος των σωμάτων στη σελήνη είναι κατά έξι (6) φορές μικρότερο -περίπου- από αυτό που αντιστοιχεί επάνω στη γη. Δηλαδή ένας άνθρωπος 80kp (</a:t>
            </a:r>
            <a:r>
              <a:rPr lang="el-GR" dirty="0" err="1" smtClean="0"/>
              <a:t>kilopond</a:t>
            </a:r>
            <a:r>
              <a:rPr lang="el-GR" dirty="0" smtClean="0"/>
              <a:t>) στη γη θα έχει βάρος 13,2kp στο φεγγάρι.</a:t>
            </a:r>
          </a:p>
          <a:p>
            <a:r>
              <a:rPr lang="el-GR" dirty="0" smtClean="0"/>
              <a:t>Αυτό συμβαίνει διότι το φεγγάρι έχει μικρότερη μάζα από τη γη με αποτέλεσμα η έλξη των μαζών (μεταξύ φεγγαριού-αντικειμένου) να είναι μικρότερη.</a:t>
            </a:r>
          </a:p>
          <a:p>
            <a:endParaRPr lang="el-GR" dirty="0"/>
          </a:p>
        </p:txBody>
      </p:sp>
    </p:spTree>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algn="ctr"/>
            <a:r>
              <a:rPr lang="el-GR" dirty="0" smtClean="0"/>
              <a:t>Επίλογος </a:t>
            </a:r>
            <a:endParaRPr lang="el-GR" dirty="0"/>
          </a:p>
        </p:txBody>
      </p:sp>
      <p:sp>
        <p:nvSpPr>
          <p:cNvPr id="3" name="2 - Θέση περιεχομένου"/>
          <p:cNvSpPr>
            <a:spLocks noGrp="1"/>
          </p:cNvSpPr>
          <p:nvPr>
            <p:ph idx="1"/>
          </p:nvPr>
        </p:nvSpPr>
        <p:spPr/>
        <p:txBody>
          <a:bodyPr/>
          <a:lstStyle/>
          <a:p>
            <a:pPr algn="ctr">
              <a:buNone/>
            </a:pPr>
            <a:r>
              <a:rPr lang="el-GR" b="1" dirty="0" smtClean="0"/>
              <a:t>«Σας ευχαριστώ»</a:t>
            </a:r>
          </a:p>
          <a:p>
            <a:pPr>
              <a:buNone/>
            </a:pPr>
            <a:endParaRPr lang="el-GR" b="1" dirty="0" smtClean="0"/>
          </a:p>
          <a:p>
            <a:pPr>
              <a:buNone/>
            </a:pPr>
            <a:endParaRPr lang="el-GR" b="1" dirty="0" smtClean="0"/>
          </a:p>
        </p:txBody>
      </p:sp>
      <p:sp>
        <p:nvSpPr>
          <p:cNvPr id="8" name="7 - Θέση υποσέλιδου"/>
          <p:cNvSpPr>
            <a:spLocks noGrp="1"/>
          </p:cNvSpPr>
          <p:nvPr>
            <p:ph type="ftr" sz="quarter" idx="11"/>
          </p:nvPr>
        </p:nvSpPr>
        <p:spPr>
          <a:xfrm>
            <a:off x="1259632" y="6309320"/>
            <a:ext cx="1325880" cy="457200"/>
          </a:xfrm>
        </p:spPr>
        <p:txBody>
          <a:bodyPr/>
          <a:lstStyle/>
          <a:p>
            <a:r>
              <a:rPr lang="el-GR" sz="1000" dirty="0" smtClean="0"/>
              <a:t>«Η βαρύτητα»</a:t>
            </a:r>
            <a:endParaRPr lang="el-GR" sz="1000" dirty="0"/>
          </a:p>
        </p:txBody>
      </p:sp>
      <p:sp>
        <p:nvSpPr>
          <p:cNvPr id="7" name="6 - Θέση αριθμού διαφάνειας"/>
          <p:cNvSpPr>
            <a:spLocks noGrp="1"/>
          </p:cNvSpPr>
          <p:nvPr>
            <p:ph type="sldNum" sz="quarter" idx="12"/>
          </p:nvPr>
        </p:nvSpPr>
        <p:spPr>
          <a:xfrm>
            <a:off x="8382000" y="6492240"/>
            <a:ext cx="762000" cy="365760"/>
          </a:xfrm>
        </p:spPr>
        <p:txBody>
          <a:bodyPr/>
          <a:lstStyle/>
          <a:p>
            <a:fld id="{FB3A724C-4C98-46D8-B374-D7D3DBA1754B}" type="slidenum">
              <a:rPr lang="el-GR" smtClean="0"/>
              <a:pPr/>
              <a:t>6</a:t>
            </a:fld>
            <a:endParaRPr lang="el-GR"/>
          </a:p>
        </p:txBody>
      </p:sp>
      <p:pic>
        <p:nvPicPr>
          <p:cNvPr id="6" name="5 - Εικόνα" descr="gravity.gif"/>
          <p:cNvPicPr>
            <a:picLocks noChangeAspect="1"/>
          </p:cNvPicPr>
          <p:nvPr/>
        </p:nvPicPr>
        <p:blipFill>
          <a:blip r:embed="rId2"/>
          <a:stretch>
            <a:fillRect/>
          </a:stretch>
        </p:blipFill>
        <p:spPr>
          <a:xfrm>
            <a:off x="3071786" y="2924945"/>
            <a:ext cx="2880320" cy="3118260"/>
          </a:xfrm>
          <a:prstGeom prst="rect">
            <a:avLst/>
          </a:prstGeom>
        </p:spPr>
      </p:pic>
      <p:pic>
        <p:nvPicPr>
          <p:cNvPr id="9" name="8 - Εικόνα" descr="uowm_400x400.png"/>
          <p:cNvPicPr>
            <a:picLocks noChangeAspect="1"/>
          </p:cNvPicPr>
          <p:nvPr/>
        </p:nvPicPr>
        <p:blipFill>
          <a:blip r:embed="rId3" cstate="print"/>
          <a:stretch>
            <a:fillRect/>
          </a:stretch>
        </p:blipFill>
        <p:spPr>
          <a:xfrm>
            <a:off x="0" y="0"/>
            <a:ext cx="837690" cy="837690"/>
          </a:xfrm>
          <a:prstGeom prst="rect">
            <a:avLst/>
          </a:prstGeom>
        </p:spPr>
      </p:pic>
      <p:sp>
        <p:nvSpPr>
          <p:cNvPr id="10" name="9 - Ορθογώνιο"/>
          <p:cNvSpPr/>
          <p:nvPr/>
        </p:nvSpPr>
        <p:spPr>
          <a:xfrm>
            <a:off x="785786" y="357166"/>
            <a:ext cx="4572000" cy="646331"/>
          </a:xfrm>
          <a:prstGeom prst="rect">
            <a:avLst/>
          </a:prstGeom>
        </p:spPr>
        <p:txBody>
          <a:bodyPr>
            <a:spAutoFit/>
          </a:bodyPr>
          <a:lstStyle/>
          <a:p>
            <a:r>
              <a:rPr lang="el-GR" i="1" dirty="0" smtClean="0"/>
              <a:t>Παιδαγωγικό τμήμα δημοτικής εκπαίδευσης</a:t>
            </a:r>
            <a:endParaRPr lang="el-GR"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27" y="5498492"/>
            <a:ext cx="1584325"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diamon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στικό">
  <a:themeElements>
    <a:clrScheme name="Διαβάθμιση του γκρι">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Αστικό">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Αστικό">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142</TotalTime>
  <Words>341</Words>
  <Application>Microsoft Office PowerPoint</Application>
  <PresentationFormat>Προβολή στην οθόνη (4:3)</PresentationFormat>
  <Paragraphs>34</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Αστικό</vt:lpstr>
      <vt:lpstr>Παιδαγωγικό τμήμα δημοτικής εκπαίδευσης  Εργασία στην πληροφορική </vt:lpstr>
      <vt:lpstr>Η βαρύτητα</vt:lpstr>
      <vt:lpstr>Ποιος ανακάλυψε τη βαρύτητα </vt:lpstr>
      <vt:lpstr>Πώς μας επηρεάζει η βαρύτητα;</vt:lpstr>
      <vt:lpstr>Η βαρύτητα στη σελήνη</vt:lpstr>
      <vt:lpstr>Επίλογος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Εργασία στην πληροφορική </dc:title>
  <dc:creator>Στέλλα</dc:creator>
  <cp:lastModifiedBy>User</cp:lastModifiedBy>
  <cp:revision>37</cp:revision>
  <dcterms:created xsi:type="dcterms:W3CDTF">2018-04-23T20:01:48Z</dcterms:created>
  <dcterms:modified xsi:type="dcterms:W3CDTF">2018-04-24T13:31:53Z</dcterms:modified>
</cp:coreProperties>
</file>